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1" r:id="rId7"/>
    <p:sldId id="263" r:id="rId8"/>
    <p:sldId id="264" r:id="rId9"/>
    <p:sldId id="265" r:id="rId10"/>
    <p:sldId id="266" r:id="rId11"/>
    <p:sldId id="258" r:id="rId12"/>
    <p:sldId id="25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D542-CCA6-4598-9F81-A9219A79CC8E}" type="datetimeFigureOut">
              <a:rPr lang="sr-Latn-CS" smtClean="0"/>
              <a:pPr/>
              <a:t>16.1.2017.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50F7-9AB8-44AE-85C5-A44B623EE18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BOŽIĆNE RADIONICE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ožićne radionice slike\20161205_131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714356"/>
            <a:ext cx="4149926" cy="5533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4857752" y="2500305"/>
            <a:ext cx="3829048" cy="15001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hr-HR" dirty="0" smtClean="0"/>
              <a:t>Učenicima sam pročitala legendu o sv. Nikoli, nakon razgovora svaki učenik je izradio svoju čizmicu.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Sveta Lucija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Sveta Lucija od </a:t>
            </a:r>
            <a:r>
              <a:rPr lang="hr-HR" dirty="0" err="1"/>
              <a:t>Sirakuze</a:t>
            </a:r>
            <a:r>
              <a:rPr lang="hr-HR" dirty="0"/>
              <a:t> kršćanska je mučenica koja je zbog svoje vjere podnijela mučeništvo 303. godine. </a:t>
            </a:r>
            <a:endParaRPr lang="hr-HR" dirty="0" smtClean="0"/>
          </a:p>
          <a:p>
            <a:r>
              <a:rPr lang="hr-HR" dirty="0" smtClean="0"/>
              <a:t>Zaštitnica </a:t>
            </a:r>
            <a:r>
              <a:rPr lang="hr-HR" dirty="0"/>
              <a:t>je slijepih (tjelesno i duhovno), krojača i kovača.</a:t>
            </a:r>
          </a:p>
          <a:p>
            <a:endParaRPr lang="hr-HR" dirty="0"/>
          </a:p>
        </p:txBody>
      </p:sp>
      <p:pic>
        <p:nvPicPr>
          <p:cNvPr id="5" name="Rezervirano mjesto sadržaja 4" descr="2aheju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7" y="739154"/>
            <a:ext cx="3967240" cy="535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Legenda o sv. Lucija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dirty="0"/>
              <a:t>Jedna druga legenda svjedoči da je jedan mladić bio očaran ljepotom </a:t>
            </a:r>
            <a:r>
              <a:rPr lang="hr-HR" dirty="0" err="1"/>
              <a:t>Lucijinih</a:t>
            </a:r>
            <a:r>
              <a:rPr lang="hr-HR" dirty="0"/>
              <a:t> očiju. Lucija je tada sama sebi iskopala oči, da ih pošalje nasrtljivom mladiću kako bi ga se riješila. Mladi poganin je bio toliko ganut </a:t>
            </a:r>
            <a:r>
              <a:rPr lang="hr-HR" dirty="0" err="1"/>
              <a:t>Lucijinom</a:t>
            </a:r>
            <a:r>
              <a:rPr lang="hr-HR" dirty="0"/>
              <a:t> gestom da je i sam postao kršćaninom i svjedokom vjere koju je Lucija djelom pokazala. Predaja kaže da joj je Bog dao nove oči. Stoga se Lucija prvenstveno smatra zaštitnicom slijepih i slabovidnih.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Sijanje pšenice – 13.prosinca</a:t>
            </a:r>
            <a:endParaRPr lang="hr-HR" dirty="0"/>
          </a:p>
        </p:txBody>
      </p:sp>
      <p:pic>
        <p:nvPicPr>
          <p:cNvPr id="1027" name="Picture 3" descr="F:\Božićne radionice slike\20161124_114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643050"/>
            <a:ext cx="3679057" cy="490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Božićne radionice slike\20161208_113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696899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1312SvetaLuce\20161201_09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0"/>
            <a:ext cx="3328982" cy="7143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7030A0"/>
                </a:solidFill>
              </a:rPr>
              <a:t>Božić</a:t>
            </a:r>
            <a:endParaRPr lang="hr-HR" dirty="0">
              <a:solidFill>
                <a:srgbClr val="7030A0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85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BA" dirty="0" smtClean="0"/>
              <a:t>	</a:t>
            </a:r>
            <a:r>
              <a:rPr lang="hr-BA" dirty="0" smtClean="0">
                <a:solidFill>
                  <a:srgbClr val="7030A0"/>
                </a:solidFill>
              </a:rPr>
              <a:t>Božić </a:t>
            </a:r>
            <a:r>
              <a:rPr lang="hr-BA" dirty="0">
                <a:solidFill>
                  <a:srgbClr val="7030A0"/>
                </a:solidFill>
              </a:rPr>
              <a:t>je najradosniji kršćanski blagdan, </a:t>
            </a:r>
            <a:r>
              <a:rPr lang="hr-BA" dirty="0" err="1">
                <a:solidFill>
                  <a:srgbClr val="7030A0"/>
                </a:solidFill>
              </a:rPr>
              <a:t>blagdan</a:t>
            </a:r>
            <a:r>
              <a:rPr lang="hr-BA" dirty="0">
                <a:solidFill>
                  <a:srgbClr val="7030A0"/>
                </a:solidFill>
              </a:rPr>
              <a:t> svjetla i topline </a:t>
            </a:r>
            <a:r>
              <a:rPr lang="hr-BA" dirty="0" smtClean="0">
                <a:solidFill>
                  <a:srgbClr val="7030A0"/>
                </a:solidFill>
              </a:rPr>
              <a:t>- rođenja </a:t>
            </a:r>
            <a:r>
              <a:rPr lang="hr-BA" dirty="0">
                <a:solidFill>
                  <a:srgbClr val="7030A0"/>
                </a:solidFill>
              </a:rPr>
              <a:t>malog Boga Isusa na ovaj svijet.</a:t>
            </a:r>
            <a:endParaRPr lang="hr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471858" cy="218599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Tom prigodom ukrašavali smo naše školsko drvce.</a:t>
            </a:r>
            <a:endParaRPr lang="hr-HR" dirty="0"/>
          </a:p>
        </p:txBody>
      </p:sp>
      <p:pic>
        <p:nvPicPr>
          <p:cNvPr id="5122" name="Picture 2" descr="F:\1312SvetaLuce\20161201_1134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689292" cy="602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312SvetaLuce\20161201_1135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53998"/>
            <a:ext cx="4071966" cy="542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1312SvetaLuce\20161201_114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023136" cy="536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3438" y="142852"/>
            <a:ext cx="4043362" cy="10715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Pismo Djedu Mrazu</a:t>
            </a:r>
            <a:endParaRPr lang="hr-HR" dirty="0"/>
          </a:p>
        </p:txBody>
      </p:sp>
      <p:sp>
        <p:nvSpPr>
          <p:cNvPr id="5" name="Okomiti svitak 4"/>
          <p:cNvSpPr/>
          <p:nvPr/>
        </p:nvSpPr>
        <p:spPr>
          <a:xfrm>
            <a:off x="142844" y="642918"/>
            <a:ext cx="4214842" cy="5929354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DJED MRAZ</a:t>
            </a:r>
          </a:p>
          <a:p>
            <a:r>
              <a:rPr lang="hr-HR" dirty="0"/>
              <a:t>Gustav Krklec</a:t>
            </a:r>
          </a:p>
          <a:p>
            <a:r>
              <a:rPr lang="hr-HR" dirty="0"/>
              <a:t>Crne čizme, bijeli snijeg…. </a:t>
            </a:r>
            <a:br>
              <a:rPr lang="hr-HR" dirty="0"/>
            </a:br>
            <a:r>
              <a:rPr lang="hr-HR" dirty="0"/>
              <a:t>Tko se penje uz naš brijeg?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Crveni pojas, sijeda brada…. </a:t>
            </a:r>
            <a:br>
              <a:rPr lang="hr-HR" dirty="0"/>
            </a:br>
            <a:r>
              <a:rPr lang="hr-HR" dirty="0"/>
              <a:t>Tko stiže pred vrata grada?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Sitno škripi noćna staza </a:t>
            </a:r>
            <a:br>
              <a:rPr lang="hr-HR" dirty="0"/>
            </a:br>
            <a:r>
              <a:rPr lang="hr-HR" dirty="0"/>
              <a:t>Eto nama Djeda Mraza!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Što li nosi? Vreću ima! </a:t>
            </a:r>
            <a:br>
              <a:rPr lang="hr-HR" dirty="0"/>
            </a:br>
            <a:r>
              <a:rPr lang="hr-HR" dirty="0"/>
              <a:t>Dolazi li s darovima?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Crne čizme, bijela staza… </a:t>
            </a:r>
            <a:br>
              <a:rPr lang="hr-HR" dirty="0"/>
            </a:br>
            <a:r>
              <a:rPr lang="hr-HR" dirty="0"/>
              <a:t>Eto stazom Djeda Mraza! 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A Djed Mraz je svakom mio </a:t>
            </a:r>
            <a:br>
              <a:rPr lang="hr-HR" dirty="0"/>
            </a:br>
            <a:r>
              <a:rPr lang="hr-HR" dirty="0"/>
              <a:t>Svakom tko je dobar bio.</a:t>
            </a:r>
          </a:p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>- </a:t>
            </a:r>
          </a:p>
        </p:txBody>
      </p:sp>
      <p:pic>
        <p:nvPicPr>
          <p:cNvPr id="8194" name="Picture 2" descr="F:\1312SvetaLuce\20161201_1645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3894538" cy="5192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Izrada božićnih čestitki za naše gošće iz </a:t>
            </a:r>
            <a:r>
              <a:rPr lang="hr-HR" dirty="0" err="1" smtClean="0"/>
              <a:t>Lions</a:t>
            </a:r>
            <a:r>
              <a:rPr lang="hr-HR" dirty="0" smtClean="0"/>
              <a:t> </a:t>
            </a:r>
            <a:r>
              <a:rPr lang="hr-HR" dirty="0" err="1" smtClean="0"/>
              <a:t>cluba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857497"/>
            <a:ext cx="8229600" cy="1714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Pročitali smo </a:t>
            </a:r>
            <a:r>
              <a:rPr lang="hr-HR" b="1" i="1" dirty="0" smtClean="0"/>
              <a:t>Božićnu bajku </a:t>
            </a:r>
            <a:r>
              <a:rPr lang="hr-HR" dirty="0" smtClean="0"/>
              <a:t>Nade </a:t>
            </a:r>
            <a:r>
              <a:rPr lang="hr-HR" dirty="0" err="1"/>
              <a:t>I</a:t>
            </a:r>
            <a:r>
              <a:rPr lang="hr-HR" dirty="0" err="1" smtClean="0"/>
              <a:t>veljić</a:t>
            </a:r>
            <a:r>
              <a:rPr lang="hr-HR" dirty="0" smtClean="0"/>
              <a:t> nakon razgovora o priči pristupili smo izradi čestitki.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1312SvetaLuce\20161128_130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00042"/>
            <a:ext cx="4286279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1312SvetaLuce\20161128_130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416601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Došašće ili advent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vi-VN" b="1" dirty="0"/>
              <a:t>Došašće</a:t>
            </a:r>
            <a:r>
              <a:rPr lang="vi-VN" dirty="0"/>
              <a:t> ili </a:t>
            </a:r>
            <a:r>
              <a:rPr lang="vi-VN" b="1" dirty="0"/>
              <a:t>advent</a:t>
            </a:r>
            <a:r>
              <a:rPr lang="vi-VN" dirty="0"/>
              <a:t> </a:t>
            </a:r>
            <a:r>
              <a:rPr lang="vi-VN" dirty="0" smtClean="0"/>
              <a:t>je </a:t>
            </a:r>
            <a:r>
              <a:rPr lang="vi-VN" dirty="0"/>
              <a:t>razdoblje u crkvenoj liturgijskoj godini, vrijeme pripreme za blagdan </a:t>
            </a:r>
            <a:r>
              <a:rPr lang="vi-VN" dirty="0" smtClean="0"/>
              <a:t>Božića.</a:t>
            </a:r>
            <a:endParaRPr lang="hr-HR" dirty="0" smtClean="0"/>
          </a:p>
          <a:p>
            <a:r>
              <a:rPr lang="hr-HR" dirty="0" smtClean="0"/>
              <a:t>To je vrijeme od </a:t>
            </a:r>
            <a:r>
              <a:rPr lang="vi-VN" dirty="0" smtClean="0"/>
              <a:t>četiri</a:t>
            </a:r>
            <a:r>
              <a:rPr lang="vi-VN" dirty="0"/>
              <a:t> nedjelje prije Božića. </a:t>
            </a:r>
            <a:r>
              <a:rPr lang="vi-VN" dirty="0" smtClean="0"/>
              <a:t>U</a:t>
            </a:r>
            <a:r>
              <a:rPr lang="vi-VN" dirty="0"/>
              <a:t> Rimokatoličkoj Crkvi, u došašću, prevladava ljubičasta boja u </a:t>
            </a:r>
            <a:r>
              <a:rPr lang="vi-VN" dirty="0" smtClean="0"/>
              <a:t>liturgiji.</a:t>
            </a:r>
            <a:endParaRPr lang="hr-HR" dirty="0" smtClean="0"/>
          </a:p>
          <a:p>
            <a:r>
              <a:rPr lang="vi-VN" dirty="0" smtClean="0"/>
              <a:t>Čitaju </a:t>
            </a:r>
            <a:r>
              <a:rPr lang="vi-VN" dirty="0"/>
              <a:t>se prikladni tekstovi iz Biblije.</a:t>
            </a:r>
          </a:p>
          <a:p>
            <a:r>
              <a:rPr lang="vi-VN" dirty="0"/>
              <a:t>U došašću, </a:t>
            </a:r>
            <a:r>
              <a:rPr lang="hr-HR" dirty="0" smtClean="0"/>
              <a:t>obitelji </a:t>
            </a:r>
            <a:r>
              <a:rPr lang="vi-VN" dirty="0" smtClean="0"/>
              <a:t>izrađuj</a:t>
            </a:r>
            <a:r>
              <a:rPr lang="hr-HR" dirty="0"/>
              <a:t>u</a:t>
            </a:r>
            <a:r>
              <a:rPr lang="vi-VN" dirty="0" smtClean="0"/>
              <a:t> i stavlja</a:t>
            </a:r>
            <a:r>
              <a:rPr lang="hr-HR" dirty="0" smtClean="0"/>
              <a:t>ju</a:t>
            </a:r>
            <a:r>
              <a:rPr lang="vi-VN" dirty="0" smtClean="0"/>
              <a:t> </a:t>
            </a:r>
            <a:r>
              <a:rPr lang="vi-VN" dirty="0"/>
              <a:t>na stol adventski vijenac s četiri svijeće. </a:t>
            </a:r>
            <a:endParaRPr lang="hr-HR" dirty="0" smtClean="0"/>
          </a:p>
          <a:p>
            <a:r>
              <a:rPr lang="hr-HR" dirty="0" smtClean="0"/>
              <a:t>Svijeće </a:t>
            </a:r>
            <a:r>
              <a:rPr lang="hr-HR" dirty="0"/>
              <a:t>s</a:t>
            </a:r>
            <a:r>
              <a:rPr lang="vi-VN" dirty="0" smtClean="0"/>
              <a:t>imboliziraju </a:t>
            </a:r>
            <a:r>
              <a:rPr lang="vi-VN" dirty="0"/>
              <a:t>četiri nedjelje u došašću.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Sobovi Djeda Mraza</a:t>
            </a:r>
            <a:endParaRPr lang="hr-HR" dirty="0"/>
          </a:p>
        </p:txBody>
      </p:sp>
      <p:sp>
        <p:nvSpPr>
          <p:cNvPr id="8" name="Podnaslov 7"/>
          <p:cNvSpPr>
            <a:spLocks noGrp="1"/>
          </p:cNvSpPr>
          <p:nvPr>
            <p:ph type="subTitle" idx="1"/>
          </p:nvPr>
        </p:nvSpPr>
        <p:spPr>
          <a:xfrm>
            <a:off x="571472" y="4714884"/>
            <a:ext cx="8001056" cy="9239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r-HR" dirty="0"/>
              <a:t> </a:t>
            </a:r>
            <a:r>
              <a:rPr lang="hr-HR" b="1" dirty="0" err="1"/>
              <a:t>Dasher</a:t>
            </a:r>
            <a:r>
              <a:rPr lang="hr-HR" dirty="0"/>
              <a:t>, </a:t>
            </a:r>
            <a:r>
              <a:rPr lang="hr-HR" b="1" dirty="0" err="1"/>
              <a:t>Dancer</a:t>
            </a:r>
            <a:r>
              <a:rPr lang="hr-HR" dirty="0"/>
              <a:t>, </a:t>
            </a:r>
            <a:r>
              <a:rPr lang="hr-HR" b="1" dirty="0" err="1"/>
              <a:t>Prancer</a:t>
            </a:r>
            <a:r>
              <a:rPr lang="hr-HR" dirty="0"/>
              <a:t>, </a:t>
            </a:r>
            <a:r>
              <a:rPr lang="hr-HR" b="1" dirty="0" err="1"/>
              <a:t>Vixen</a:t>
            </a:r>
            <a:r>
              <a:rPr lang="hr-HR" dirty="0"/>
              <a:t>, </a:t>
            </a:r>
            <a:r>
              <a:rPr lang="hr-HR" b="1" dirty="0" err="1"/>
              <a:t>Comet</a:t>
            </a:r>
            <a:r>
              <a:rPr lang="hr-HR" dirty="0"/>
              <a:t>, </a:t>
            </a:r>
            <a:r>
              <a:rPr lang="hr-HR" b="1" dirty="0" err="1"/>
              <a:t>Cupid</a:t>
            </a:r>
            <a:r>
              <a:rPr lang="hr-HR" dirty="0"/>
              <a:t>, </a:t>
            </a:r>
            <a:endParaRPr lang="hr-HR" dirty="0" smtClean="0"/>
          </a:p>
          <a:p>
            <a:r>
              <a:rPr lang="hr-HR" b="1" dirty="0" err="1" smtClean="0"/>
              <a:t>Donner</a:t>
            </a:r>
            <a:r>
              <a:rPr lang="hr-HR" dirty="0"/>
              <a:t>, </a:t>
            </a:r>
            <a:r>
              <a:rPr lang="hr-HR" b="1" dirty="0" err="1" smtClean="0"/>
              <a:t>Blitzen</a:t>
            </a:r>
            <a:r>
              <a:rPr lang="hr-HR" b="1" dirty="0"/>
              <a:t> </a:t>
            </a:r>
            <a:r>
              <a:rPr lang="hr-HR" b="1" dirty="0" smtClean="0"/>
              <a:t>i Rudolph.</a:t>
            </a:r>
            <a:endParaRPr lang="hr-HR" dirty="0"/>
          </a:p>
        </p:txBody>
      </p:sp>
      <p:pic>
        <p:nvPicPr>
          <p:cNvPr id="7" name="Rezervirano mjesto sadržaja 6" descr="438c7035001a8f7fe987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2643182"/>
            <a:ext cx="7887952" cy="1785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Nakon razgovora o slici učenici su izrađivali sobove </a:t>
            </a:r>
            <a:r>
              <a:rPr lang="hr-HR" dirty="0"/>
              <a:t>D</a:t>
            </a:r>
            <a:r>
              <a:rPr lang="hr-HR" dirty="0" smtClean="0"/>
              <a:t>jeda </a:t>
            </a:r>
            <a:r>
              <a:rPr lang="hr-HR" dirty="0"/>
              <a:t>M</a:t>
            </a:r>
            <a:r>
              <a:rPr lang="hr-HR" dirty="0" smtClean="0"/>
              <a:t>raza.</a:t>
            </a:r>
          </a:p>
          <a:p>
            <a:r>
              <a:rPr lang="hr-HR" dirty="0" smtClean="0"/>
              <a:t>Kako se zove djedica u saonicama?</a:t>
            </a:r>
          </a:p>
          <a:p>
            <a:r>
              <a:rPr lang="hr-HR" dirty="0" smtClean="0"/>
              <a:t>Gdje živi Djed Mraz?</a:t>
            </a:r>
          </a:p>
          <a:p>
            <a:r>
              <a:rPr lang="hr-HR" dirty="0" smtClean="0"/>
              <a:t>Tko Djedu Mrazu pomaže u vožnji saonicama?</a:t>
            </a:r>
          </a:p>
          <a:p>
            <a:r>
              <a:rPr lang="hr-HR" dirty="0" smtClean="0"/>
              <a:t>Kako se zove prvi sob i po čemu je on  poseban?</a:t>
            </a:r>
          </a:p>
          <a:p>
            <a:r>
              <a:rPr lang="hr-HR" dirty="0" smtClean="0"/>
              <a:t>Tko se najviše raduje Djedu Mrazu?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1312SvetaLuce\20161202_110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112433" cy="5483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1312SvetaLuce\20161202_114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4058855" cy="541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1312SvetaLuce\20161202_12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4643470" cy="619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312SvetaLuce\20161209_113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785794"/>
            <a:ext cx="4214843" cy="561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F:\1312SvetaLuce\20161209_12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738167"/>
            <a:ext cx="4214842" cy="561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BA" dirty="0"/>
              <a:t>Ovim radionicama nastojali smo prenijeti dio božićnog duha mira i prijateljstva jedni drugima, te našim obiteljima. </a:t>
            </a:r>
            <a:endParaRPr lang="hr-BA" dirty="0" smtClean="0"/>
          </a:p>
          <a:p>
            <a:r>
              <a:rPr lang="hr-BA" dirty="0" smtClean="0"/>
              <a:t>Svake </a:t>
            </a:r>
            <a:r>
              <a:rPr lang="hr-BA" dirty="0"/>
              <a:t>godine naučimo neke nove, zanimljive stvari u vezi blagdana i obogatimo se kreativnim idejama. </a:t>
            </a:r>
            <a:endParaRPr lang="hr-BA" dirty="0" smtClean="0"/>
          </a:p>
          <a:p>
            <a:r>
              <a:rPr lang="hr-BA" dirty="0" smtClean="0"/>
              <a:t>Stoga </a:t>
            </a:r>
            <a:r>
              <a:rPr lang="hr-BA" dirty="0"/>
              <a:t>jedva čekamo uskrsne radionice!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Izradila, knjižničarka Neda </a:t>
            </a:r>
            <a:r>
              <a:rPr lang="hr-HR" dirty="0" err="1" smtClean="0"/>
              <a:t>Zulim</a:t>
            </a:r>
            <a:endParaRPr lang="hr-HR" dirty="0" smtClean="0"/>
          </a:p>
          <a:p>
            <a:r>
              <a:rPr lang="hr-HR" dirty="0" smtClean="0"/>
              <a:t>OŠ braće Radića, </a:t>
            </a:r>
            <a:r>
              <a:rPr lang="hr-HR" dirty="0" err="1" smtClean="0"/>
              <a:t>Bračević</a:t>
            </a:r>
            <a:r>
              <a:rPr lang="hr-HR" dirty="0" smtClean="0"/>
              <a:t> – PŠ </a:t>
            </a:r>
            <a:r>
              <a:rPr lang="hr-HR" dirty="0" err="1" smtClean="0"/>
              <a:t>Ramljane</a:t>
            </a:r>
            <a:r>
              <a:rPr lang="hr-HR" dirty="0" smtClean="0"/>
              <a:t>, </a:t>
            </a:r>
            <a:r>
              <a:rPr lang="hr-HR" dirty="0" err="1" smtClean="0"/>
              <a:t>Crivac</a:t>
            </a:r>
            <a:r>
              <a:rPr lang="hr-HR" dirty="0" smtClean="0"/>
              <a:t> i Donje Ogorje</a:t>
            </a:r>
            <a:endParaRPr lang="hr-HR" dirty="0" smtClean="0"/>
          </a:p>
          <a:p>
            <a:r>
              <a:rPr lang="hr-HR" dirty="0" smtClean="0"/>
              <a:t>Šk. godina 2016./ 2017.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Adventski kalendar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r-HR" dirty="0"/>
              <a:t> </a:t>
            </a:r>
            <a:r>
              <a:rPr lang="hr-HR" dirty="0" smtClean="0"/>
              <a:t>S djecom sam razgovarala o tome što je kalendar i vrstama kalendara.</a:t>
            </a:r>
          </a:p>
          <a:p>
            <a:r>
              <a:rPr lang="hr-HR" dirty="0" smtClean="0"/>
              <a:t>Kalendar je popis </a:t>
            </a:r>
            <a:r>
              <a:rPr lang="hr-HR" dirty="0"/>
              <a:t>dana, tjedana i mjeseci u pojedinoj </a:t>
            </a:r>
            <a:r>
              <a:rPr lang="hr-HR" dirty="0" smtClean="0"/>
              <a:t>godini.</a:t>
            </a:r>
          </a:p>
          <a:p>
            <a:r>
              <a:rPr lang="hr-HR" u="sng" dirty="0" smtClean="0"/>
              <a:t>VRSTE KALENDARA</a:t>
            </a:r>
          </a:p>
          <a:p>
            <a:r>
              <a:rPr lang="hr-HR" dirty="0" smtClean="0"/>
              <a:t>zidni</a:t>
            </a:r>
          </a:p>
          <a:p>
            <a:r>
              <a:rPr lang="hr-HR" dirty="0"/>
              <a:t>s</a:t>
            </a:r>
            <a:r>
              <a:rPr lang="hr-HR" dirty="0" smtClean="0"/>
              <a:t>tolni </a:t>
            </a:r>
          </a:p>
          <a:p>
            <a:r>
              <a:rPr lang="hr-HR" dirty="0" smtClean="0"/>
              <a:t>katolički</a:t>
            </a:r>
          </a:p>
          <a:p>
            <a:r>
              <a:rPr lang="hr-HR" dirty="0" smtClean="0"/>
              <a:t>džepni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714348" y="2071679"/>
            <a:ext cx="7572428" cy="15001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BA" dirty="0"/>
              <a:t>Kao pripremu za došašće izradili smo adventske kalendare.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312SvetaLuce\20161122_112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928670"/>
            <a:ext cx="4018387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F:\Božićne radionice slike\20161128_1047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928670"/>
            <a:ext cx="3951697" cy="526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Sveti Nikola – 6. prosinca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vi-VN" dirty="0"/>
              <a:t>Sv. Nikola rođen je u gradu Patari u Maloj Aziji </a:t>
            </a:r>
            <a:r>
              <a:rPr lang="vi-VN" dirty="0" smtClean="0"/>
              <a:t>u </a:t>
            </a:r>
            <a:r>
              <a:rPr lang="vi-VN" dirty="0"/>
              <a:t>3. st. </a:t>
            </a:r>
            <a:endParaRPr lang="hr-HR" dirty="0" smtClean="0"/>
          </a:p>
          <a:p>
            <a:r>
              <a:rPr lang="vi-VN" dirty="0" smtClean="0"/>
              <a:t>Bogati </a:t>
            </a:r>
            <a:r>
              <a:rPr lang="vi-VN" dirty="0"/>
              <a:t>roditelji dugo nisu mogli imati djece, pa su od Boga izmolili malog Nikolu koji ime dobiva po stricu biskupu u Miri. </a:t>
            </a:r>
            <a:endParaRPr lang="hr-HR" dirty="0" smtClean="0"/>
          </a:p>
          <a:p>
            <a:r>
              <a:rPr lang="vi-VN" dirty="0" smtClean="0"/>
              <a:t>Već </a:t>
            </a:r>
            <a:r>
              <a:rPr lang="vi-VN" dirty="0"/>
              <a:t>kao mali Nikola je volio sve ljude oko sebe čemu su ga naučili njegovi dobri roditelji koji nažalost brzo umiru i Nikola ostaje sam. Nikola nasljeđuje njihovo bogatstvo, ali se nije uzoholio već uvijek ima srce za potrebite.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Legenda o sv. Nikoli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vi-VN" dirty="0" smtClean="0"/>
              <a:t>Sveti Nikola uvijek je vodio brigu o ljudima, pa je tako pomagao siromašnom susjedu, ubacujući mu novce kroz prozor kako bi ovaj uspio udati kćeri.</a:t>
            </a:r>
          </a:p>
          <a:p>
            <a:r>
              <a:rPr lang="vi-VN" dirty="0" smtClean="0"/>
              <a:t>U blizini roditeljske kuće sv. Nikole, živio je nekad bogat čovjek, koji je izgubivši carsku službu izgubio i sav imetak. Imao je tri kćeri koje su bile lijepe, ali ih nije mogao udati, te je odlučio trgovati njihovom ljepotom i mladošću tako da nešto zaradi. One su molile za spas svoje časti i poštenja. 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vi-VN" dirty="0" smtClean="0"/>
              <a:t>Kad je otac shvatio da ima dovoljno novaca da uda jednu kćer, to je i napravio, ali se onda isti slučaj dogodio i drugi, pa i treći put. Kad je ubacivao novac kroz dimnjak za najmlađu kćer, susjed ga je sustigao i prepoznao Nikolu. Nikola ga je zaklinjao da šuti o tom događaju, ali je otac razglasio u čitavom mjestu tu priču. Tako je Nikola postao prijatelj siromašnih.</a:t>
            </a:r>
          </a:p>
          <a:p>
            <a:r>
              <a:rPr lang="vi-VN" dirty="0" smtClean="0"/>
              <a:t>Sveti Nikola odlučio je zlatnike spustiti kroz dimnjak, a budući da su se na ognjištu sušile čarape, upali su ravno u njih. </a:t>
            </a:r>
            <a:endParaRPr lang="hr-HR" dirty="0" smtClean="0"/>
          </a:p>
          <a:p>
            <a:r>
              <a:rPr lang="vi-VN" dirty="0" smtClean="0"/>
              <a:t>Sveti Nikola je nekako doznao za tu odluku nesavjesnog oca, pa je uzeo vrećicu i napunio je dukatima, umotao u platno i potajno ubacio dukate kroz prozor.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Drugi nazivi za sv. </a:t>
            </a:r>
            <a:r>
              <a:rPr lang="hr-HR" dirty="0"/>
              <a:t>N</a:t>
            </a:r>
            <a:r>
              <a:rPr lang="hr-HR" dirty="0" smtClean="0"/>
              <a:t>ikolu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714621"/>
            <a:ext cx="8229600" cy="2857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Nakon toga tradicija se raširila po cijeloj Europi i Sjevernoj Americi, ali s različitim tumačenjima i nazivima.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Engleskoj je </a:t>
            </a:r>
            <a:r>
              <a:rPr lang="hr-HR" dirty="0" err="1"/>
              <a:t>Saint</a:t>
            </a:r>
            <a:r>
              <a:rPr lang="hr-HR" dirty="0"/>
              <a:t> </a:t>
            </a:r>
            <a:r>
              <a:rPr lang="hr-HR" dirty="0" err="1"/>
              <a:t>Nicholas</a:t>
            </a:r>
            <a:r>
              <a:rPr lang="hr-HR" dirty="0"/>
              <a:t>, u Njemačkoj </a:t>
            </a:r>
            <a:r>
              <a:rPr lang="hr-HR" dirty="0" err="1"/>
              <a:t>Sinterklaas</a:t>
            </a:r>
            <a:r>
              <a:rPr lang="hr-HR" dirty="0"/>
              <a:t>, u Poljskoj </a:t>
            </a:r>
            <a:r>
              <a:rPr lang="hr-HR" dirty="0" err="1"/>
              <a:t>Mikula</a:t>
            </a:r>
            <a:r>
              <a:rPr lang="hr-H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661</Words>
  <Application>Microsoft Office PowerPoint</Application>
  <PresentationFormat>Prikaz na zaslonu (4:3)</PresentationFormat>
  <Paragraphs>61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tema</vt:lpstr>
      <vt:lpstr>BOŽIĆNE RADIONICE</vt:lpstr>
      <vt:lpstr>Došašće ili advent</vt:lpstr>
      <vt:lpstr>Adventski kalendar</vt:lpstr>
      <vt:lpstr>PowerPointova prezentacija</vt:lpstr>
      <vt:lpstr>PowerPointova prezentacija</vt:lpstr>
      <vt:lpstr>Sveti Nikola – 6. prosinca</vt:lpstr>
      <vt:lpstr>Legenda o sv. Nikoli</vt:lpstr>
      <vt:lpstr>PowerPointova prezentacija</vt:lpstr>
      <vt:lpstr>Drugi nazivi za sv. Nikolu</vt:lpstr>
      <vt:lpstr>PowerPointova prezentacija</vt:lpstr>
      <vt:lpstr>Sveta Lucija</vt:lpstr>
      <vt:lpstr>Legenda o sv. Lucija</vt:lpstr>
      <vt:lpstr>Sijanje pšenice – 13.prosinca</vt:lpstr>
      <vt:lpstr>Božić</vt:lpstr>
      <vt:lpstr>PowerPointova prezentacija</vt:lpstr>
      <vt:lpstr>PowerPointova prezentacija</vt:lpstr>
      <vt:lpstr>Pismo Djedu Mrazu</vt:lpstr>
      <vt:lpstr>Izrada božićnih čestitki za naše gošće iz Lions cluba</vt:lpstr>
      <vt:lpstr>PowerPointova prezentacija</vt:lpstr>
      <vt:lpstr>Sobovi Djeda Mraza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BOŽIĆNE RADIONICE</dc:title>
  <dc:creator>Dado</dc:creator>
  <cp:lastModifiedBy>Marin Vuletin</cp:lastModifiedBy>
  <cp:revision>18</cp:revision>
  <dcterms:created xsi:type="dcterms:W3CDTF">2017-01-04T09:36:16Z</dcterms:created>
  <dcterms:modified xsi:type="dcterms:W3CDTF">2017-01-16T08:31:25Z</dcterms:modified>
</cp:coreProperties>
</file>