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5876-90E4-490D-93CB-A8A0DA5DC34A}" type="datetimeFigureOut">
              <a:rPr lang="hr-HR" smtClean="0"/>
              <a:pPr/>
              <a:t>4.2.2015.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1311-BE39-443D-953A-F076B7E8197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r/url?sa=i&amp;rct=j&amp;q=&amp;esrc=s&amp;source=images&amp;cd=&amp;cad=rja&amp;uact=8&amp;ved=0CAcQjRw&amp;url=http://www.panoramio.com/photo/40376634&amp;ei=LWa5VL_8KobkUunsgFg&amp;bvm=bv.83829542,d.d24&amp;psig=AFQjCNH5VeHGDHTe_mxJ2CKJCWmi_JQ3OQ&amp;ust=1421522498065184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CAcQjRw&amp;url=http://www.rtl.hr/vijesti/novosti/312195/ovo-nije-kokosinjac-mi-nismo-pijetlovi-i-kokosi/?slika=24859&amp;ei=G165VMW8K47saIvTgfgO&amp;bvm=bv.83829542,d.d2s&amp;psig=AFQjCNHHajEyEFdUA0deyz5nNjnNe68wpQ&amp;ust=1421520749469433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hr/url?sa=i&amp;rct=j&amp;q=&amp;esrc=s&amp;source=images&amp;cd=&amp;cad=rja&amp;uact=8&amp;ved=0CAcQjRw&amp;url=http://ponsuke.pw/sg31/img.php?s=SVINJA&amp;ei=mV25VNCdFYffas7MgOgJ&amp;bvm=bv.83829542,d.d2s&amp;psig=AFQjCNH1bS1dImuOhM1bXqB8nv57xlX4Zg&amp;ust=1421520613972666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Ogorje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Donje Ogorje</a:t>
            </a:r>
            <a:endParaRPr lang="hr-H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PREDNOSTI I NEDOSTATCI ŽIVOTA U OGORJU</a:t>
            </a:r>
            <a:endParaRPr lang="hr-HR" dirty="0"/>
          </a:p>
        </p:txBody>
      </p:sp>
      <p:pic>
        <p:nvPicPr>
          <p:cNvPr id="5" name="Rezervirano mjesto sadržaja 4" descr="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2609850" cy="17526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/>
          <a:lstStyle/>
          <a:p>
            <a:r>
              <a:rPr lang="hr-HR" dirty="0" smtClean="0"/>
              <a:t>Prednosti života u </a:t>
            </a:r>
            <a:r>
              <a:rPr lang="hr-HR" dirty="0" err="1" smtClean="0"/>
              <a:t>Ogorju</a:t>
            </a:r>
            <a:r>
              <a:rPr lang="hr-HR" dirty="0" smtClean="0"/>
              <a:t> su što je naše mjesto ekološki potpuno </a:t>
            </a:r>
            <a:r>
              <a:rPr lang="hr-HR" dirty="0" smtClean="0"/>
              <a:t>čisto. </a:t>
            </a:r>
            <a:r>
              <a:rPr lang="hr-HR" dirty="0" smtClean="0"/>
              <a:t>Priroda nam je </a:t>
            </a:r>
            <a:r>
              <a:rPr lang="hr-HR" dirty="0" smtClean="0"/>
              <a:t>predivna, </a:t>
            </a:r>
            <a:r>
              <a:rPr lang="hr-HR" dirty="0" smtClean="0"/>
              <a:t>zrak nam je čist i pravo je veselje dane provoditi u ovakvoj prirodi. Svi se bavimo uzgojem ekološke hrane za svoje </a:t>
            </a:r>
            <a:r>
              <a:rPr lang="hr-HR" dirty="0" smtClean="0"/>
              <a:t>potrebe, </a:t>
            </a:r>
            <a:r>
              <a:rPr lang="hr-HR" dirty="0" smtClean="0"/>
              <a:t>a male viškove prodajemo. Kada je lijepo vrijeme dane provodimo šetnjom i igrom u prirodi. Zimi idemo na </a:t>
            </a:r>
            <a:r>
              <a:rPr lang="hr-HR" dirty="0" smtClean="0"/>
              <a:t>sanjkanje </a:t>
            </a:r>
            <a:r>
              <a:rPr lang="hr-HR" dirty="0" smtClean="0"/>
              <a:t>na Svilaju jer ima dosta snijega. Nedostatci života u </a:t>
            </a:r>
            <a:r>
              <a:rPr lang="hr-HR" dirty="0" err="1" smtClean="0"/>
              <a:t>Ogorju</a:t>
            </a:r>
            <a:r>
              <a:rPr lang="hr-HR" dirty="0" smtClean="0"/>
              <a:t> su to što nemamo sportske dvorane i nekih većih zatvorenih prostora gdje bi se mogli zabavljati kada je kiša i loše vrijeme. Slabo smo povezani sa Splitom imamo samo nekoliko autobusnih linija pa nam je i odlazak u srednju školu jako otežan jer izgubimo cijeli </a:t>
            </a:r>
            <a:r>
              <a:rPr lang="hr-HR" dirty="0" smtClean="0"/>
              <a:t>dan. </a:t>
            </a:r>
            <a:r>
              <a:rPr lang="hr-HR" dirty="0" smtClean="0"/>
              <a:t>Naše mjesto je slabo razvijeno nema radnih mjesta pa je velika većina stanovništva odselila u Split i druga mjesta u potrazi za poslom.</a:t>
            </a:r>
            <a:endParaRPr lang="hr-HR" dirty="0"/>
          </a:p>
        </p:txBody>
      </p:sp>
      <p:pic>
        <p:nvPicPr>
          <p:cNvPr id="1026" name="Picture 2" descr="C:\Users\Marko\Pictures\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664296" cy="1772816"/>
          </a:xfrm>
          <a:prstGeom prst="rect">
            <a:avLst/>
          </a:prstGeom>
          <a:noFill/>
        </p:spPr>
      </p:pic>
      <p:pic>
        <p:nvPicPr>
          <p:cNvPr id="1027" name="Picture 3" descr="C:\Users\Marko\Pictures\tn_slika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16832"/>
            <a:ext cx="2664296" cy="1872208"/>
          </a:xfrm>
          <a:prstGeom prst="rect">
            <a:avLst/>
          </a:prstGeom>
          <a:noFill/>
        </p:spPr>
      </p:pic>
      <p:pic>
        <p:nvPicPr>
          <p:cNvPr id="1028" name="Picture 4" descr="C:\Users\Marko\Pictures\tn_slika_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916832"/>
            <a:ext cx="2664296" cy="1872208"/>
          </a:xfrm>
          <a:prstGeom prst="rect">
            <a:avLst/>
          </a:prstGeom>
          <a:noFill/>
        </p:spPr>
      </p:pic>
      <p:pic>
        <p:nvPicPr>
          <p:cNvPr id="1029" name="Picture 5" descr="C:\Users\Marko\Pictures\imagesC0LMXZW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861048"/>
            <a:ext cx="2664296" cy="2160240"/>
          </a:xfrm>
          <a:prstGeom prst="rect">
            <a:avLst/>
          </a:prstGeom>
          <a:noFill/>
        </p:spPr>
      </p:pic>
      <p:pic>
        <p:nvPicPr>
          <p:cNvPr id="1030" name="Picture 6" descr="C:\Users\Marko\Pictures\tn_slika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861048"/>
            <a:ext cx="277809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algn="l"/>
            <a:r>
              <a:rPr lang="hr-HR" sz="2000" dirty="0" smtClean="0"/>
              <a:t>																																									</a:t>
            </a:r>
            <a:r>
              <a:rPr lang="hr-HR" sz="2400" dirty="0" smtClean="0"/>
              <a:t>Izradio: Ante </a:t>
            </a:r>
            <a:r>
              <a:rPr lang="hr-HR" sz="2400" dirty="0" err="1" smtClean="0"/>
              <a:t>Kapitanović</a:t>
            </a:r>
            <a:r>
              <a:rPr lang="hr-HR" sz="2400" dirty="0" smtClean="0"/>
              <a:t>, 7</a:t>
            </a:r>
            <a:r>
              <a:rPr lang="hr-HR" sz="2400" dirty="0"/>
              <a:t>.</a:t>
            </a:r>
            <a:r>
              <a:rPr lang="hr-HR" sz="2400" dirty="0" smtClean="0"/>
              <a:t> razred</a:t>
            </a:r>
            <a:r>
              <a:rPr lang="hr-HR" sz="2000" dirty="0" smtClean="0"/>
              <a:t>																						OŠ braće Radića, </a:t>
            </a:r>
            <a:r>
              <a:rPr lang="hr-HR" sz="2000" dirty="0" err="1" smtClean="0"/>
              <a:t>Bračević</a:t>
            </a:r>
            <a:r>
              <a:rPr lang="hr-HR" sz="2000" dirty="0" smtClean="0"/>
              <a:t> – PŠ  Donje Ogorje 														Šk. god.  2014./2015.											</a:t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H="1">
            <a:off x="-10405664" y="5517233"/>
            <a:ext cx="72008" cy="914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99592" y="5877272"/>
            <a:ext cx="7056784" cy="98072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Donje Ogorje se proteže od planine Svilaje do </a:t>
            </a:r>
            <a:r>
              <a:rPr lang="hr-HR" sz="1800" dirty="0" err="1" smtClean="0"/>
              <a:t>Muća</a:t>
            </a:r>
            <a:r>
              <a:rPr lang="hr-HR" sz="1800" dirty="0" smtClean="0"/>
              <a:t> i graniči sa Gornjim </a:t>
            </a:r>
            <a:r>
              <a:rPr lang="hr-HR" sz="1800" dirty="0" err="1" smtClean="0"/>
              <a:t>Ogorjem</a:t>
            </a:r>
            <a:r>
              <a:rPr lang="hr-HR" sz="1800" dirty="0" smtClean="0"/>
              <a:t> na istoku i s </a:t>
            </a:r>
            <a:r>
              <a:rPr lang="hr-HR" sz="1800" dirty="0" err="1" smtClean="0"/>
              <a:t>Bračevićem</a:t>
            </a:r>
            <a:r>
              <a:rPr lang="hr-HR" sz="1800" dirty="0" smtClean="0"/>
              <a:t> na zapadu. U Donje Ogorje spadaju zaseoci: </a:t>
            </a:r>
            <a:r>
              <a:rPr lang="hr-HR" sz="1800" dirty="0" err="1" smtClean="0"/>
              <a:t>Biuci</a:t>
            </a:r>
            <a:r>
              <a:rPr lang="hr-HR" sz="1800" dirty="0" smtClean="0"/>
              <a:t>, Rađe, </a:t>
            </a:r>
            <a:r>
              <a:rPr lang="hr-HR" sz="1800" dirty="0" err="1" smtClean="0"/>
              <a:t>Elezi</a:t>
            </a:r>
            <a:r>
              <a:rPr lang="hr-HR" sz="1800" dirty="0" smtClean="0"/>
              <a:t>, </a:t>
            </a:r>
            <a:r>
              <a:rPr lang="hr-HR" sz="1800" dirty="0" err="1" smtClean="0"/>
              <a:t>Runtići</a:t>
            </a:r>
            <a:r>
              <a:rPr lang="hr-HR" sz="1800" dirty="0" smtClean="0"/>
              <a:t> i </a:t>
            </a:r>
            <a:r>
              <a:rPr lang="hr-HR" sz="1800" dirty="0" err="1" smtClean="0"/>
              <a:t>Kapitanovići</a:t>
            </a:r>
            <a:r>
              <a:rPr lang="hr-HR" sz="1800" dirty="0" smtClean="0"/>
              <a:t>. </a:t>
            </a:r>
            <a:endParaRPr lang="hr-H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" y="0"/>
            <a:ext cx="47625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36" y="13883"/>
            <a:ext cx="43625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37" y="3169962"/>
            <a:ext cx="4362562" cy="241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60" y="4797152"/>
            <a:ext cx="4632940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60" y="2834535"/>
            <a:ext cx="4643167" cy="225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2" y="0"/>
            <a:ext cx="4744275" cy="283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1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Poznati iz </a:t>
            </a:r>
            <a:r>
              <a:rPr lang="hr-HR" dirty="0" err="1" smtClean="0">
                <a:solidFill>
                  <a:schemeClr val="bg1"/>
                </a:solidFill>
              </a:rPr>
              <a:t>Ogorja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Iako se Split ponosi činjenicom da je svijetu dao mnogo slavnih i znamenitih osoba, nije tajna da mnogi od njih imaju </a:t>
            </a:r>
            <a:r>
              <a:rPr lang="hr-HR" dirty="0" err="1">
                <a:solidFill>
                  <a:schemeClr val="bg1"/>
                </a:solidFill>
              </a:rPr>
              <a:t>podrijeklo</a:t>
            </a:r>
            <a:r>
              <a:rPr lang="hr-HR" dirty="0">
                <a:solidFill>
                  <a:schemeClr val="bg1"/>
                </a:solidFill>
              </a:rPr>
              <a:t> u Zagori.</a:t>
            </a:r>
          </a:p>
          <a:p>
            <a:r>
              <a:rPr lang="hr-HR" dirty="0">
                <a:solidFill>
                  <a:schemeClr val="bg1"/>
                </a:solidFill>
              </a:rPr>
              <a:t>Među poznate </a:t>
            </a:r>
            <a:r>
              <a:rPr lang="hr-HR" dirty="0" err="1">
                <a:solidFill>
                  <a:schemeClr val="bg1"/>
                </a:solidFill>
              </a:rPr>
              <a:t>Ogorane</a:t>
            </a:r>
            <a:r>
              <a:rPr lang="hr-HR" dirty="0">
                <a:solidFill>
                  <a:schemeClr val="bg1"/>
                </a:solidFill>
              </a:rPr>
              <a:t> spadaju: Dino Rađa, Goran Karan, Ivica Mornar, Senka Bulić i bivši splitski gradonačelnik Željko Kerum.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0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600" b="0" dirty="0" smtClean="0"/>
              <a:t>Gornje Ogorje</a:t>
            </a:r>
            <a:endParaRPr lang="hr-HR" sz="1600" b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Ovo je stara područna škola u Gornjem </a:t>
            </a:r>
            <a:r>
              <a:rPr lang="hr-HR" dirty="0" err="1" smtClean="0"/>
              <a:t>Ogorju</a:t>
            </a:r>
            <a:r>
              <a:rPr lang="hr-HR" dirty="0" smtClean="0"/>
              <a:t>. Zatvorena je prije 30 godina zbog nedostatka djece. Moja je prabaka radila u ovoj školi kao čistačica. Moj otac je išao u 3. i 4. razred u ovu školu.</a:t>
            </a:r>
            <a:endParaRPr lang="hr-HR" dirty="0"/>
          </a:p>
        </p:txBody>
      </p:sp>
      <p:sp>
        <p:nvSpPr>
          <p:cNvPr id="5" name="Rezervirano mjesto slike 2"/>
          <p:cNvSpPr txBox="1">
            <a:spLocks/>
          </p:cNvSpPr>
          <p:nvPr/>
        </p:nvSpPr>
        <p:spPr>
          <a:xfrm>
            <a:off x="1763688" y="620688"/>
            <a:ext cx="5544616" cy="4114800"/>
          </a:xfrm>
          <a:prstGeom prst="rect">
            <a:avLst/>
          </a:prstGeom>
        </p:spPr>
      </p:sp>
      <p:pic>
        <p:nvPicPr>
          <p:cNvPr id="17410" name="Picture 2" descr="https://encrypted-tbn1.gstatic.com/images?q=tbn:ANd9GcTahS1zzK2_hTWDzsHMf_fX0oMQ63dVuHhwiaH_OpNgSag87JwS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224" r="1122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hr-HR" dirty="0" smtClean="0"/>
              <a:t>Naše škole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1050131"/>
          </a:xfrm>
        </p:spPr>
        <p:txBody>
          <a:bodyPr>
            <a:normAutofit lnSpcReduction="10000"/>
          </a:bodyPr>
          <a:lstStyle/>
          <a:p>
            <a:r>
              <a:rPr lang="hr-HR" sz="1600" b="0" dirty="0" smtClean="0"/>
              <a:t>Osnovna škola braće Radića </a:t>
            </a:r>
            <a:r>
              <a:rPr lang="hr-HR" sz="1600" b="0" dirty="0" err="1" smtClean="0"/>
              <a:t>Bračević</a:t>
            </a:r>
            <a:r>
              <a:rPr lang="hr-HR" sz="1600" b="0" dirty="0" smtClean="0"/>
              <a:t> od petog do osmog razreda obuhvaća djecu iz zaseoka: Donje </a:t>
            </a:r>
            <a:r>
              <a:rPr lang="hr-HR" sz="1600" b="0" dirty="0" err="1" smtClean="0"/>
              <a:t>Postinje</a:t>
            </a:r>
            <a:r>
              <a:rPr lang="hr-HR" sz="1600" b="0" dirty="0" smtClean="0"/>
              <a:t>, </a:t>
            </a:r>
            <a:r>
              <a:rPr lang="hr-HR" sz="1600" b="0" dirty="0" err="1" smtClean="0"/>
              <a:t>Crivac</a:t>
            </a:r>
            <a:r>
              <a:rPr lang="hr-HR" sz="1600" b="0" dirty="0" smtClean="0"/>
              <a:t>, </a:t>
            </a:r>
            <a:r>
              <a:rPr lang="hr-HR" sz="1600" b="0" dirty="0" err="1" smtClean="0"/>
              <a:t>Ramljane</a:t>
            </a:r>
            <a:r>
              <a:rPr lang="hr-HR" sz="1600" b="0" dirty="0" smtClean="0"/>
              <a:t> i Vrba. To je naša matična škola.</a:t>
            </a:r>
          </a:p>
          <a:p>
            <a:endParaRPr lang="hr-HR" sz="1400" dirty="0" smtClean="0"/>
          </a:p>
          <a:p>
            <a:endParaRPr lang="hr-HR" dirty="0" smtClean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1338163"/>
          </a:xfrm>
        </p:spPr>
        <p:txBody>
          <a:bodyPr>
            <a:normAutofit/>
          </a:bodyPr>
          <a:lstStyle/>
          <a:p>
            <a:r>
              <a:rPr lang="hr-HR" sz="1600" b="0" dirty="0" smtClean="0"/>
              <a:t>Ovo je naša područna škola u Donjem </a:t>
            </a:r>
            <a:r>
              <a:rPr lang="hr-HR" sz="1600" b="0" dirty="0" err="1" smtClean="0"/>
              <a:t>Ogorju</a:t>
            </a:r>
            <a:r>
              <a:rPr lang="hr-HR" sz="1600" b="0" dirty="0" smtClean="0"/>
              <a:t> ona obuhvaća djecu iz zaseoka: </a:t>
            </a:r>
            <a:r>
              <a:rPr lang="hr-HR" sz="1600" b="0" dirty="0" err="1" smtClean="0"/>
              <a:t>Kapitanovići</a:t>
            </a:r>
            <a:r>
              <a:rPr lang="hr-HR" sz="1600" b="0" dirty="0" smtClean="0"/>
              <a:t>, </a:t>
            </a:r>
            <a:r>
              <a:rPr lang="hr-HR" sz="1600" b="0" dirty="0" err="1" smtClean="0"/>
              <a:t>Leskuri</a:t>
            </a:r>
            <a:r>
              <a:rPr lang="hr-HR" sz="1600" b="0" dirty="0" smtClean="0"/>
              <a:t>, </a:t>
            </a:r>
            <a:r>
              <a:rPr lang="hr-HR" sz="1600" b="0" dirty="0" err="1" smtClean="0"/>
              <a:t>Elezi</a:t>
            </a:r>
            <a:r>
              <a:rPr lang="hr-HR" sz="1600" b="0" dirty="0" smtClean="0"/>
              <a:t>, </a:t>
            </a:r>
            <a:r>
              <a:rPr lang="hr-HR" sz="1600" b="0" dirty="0" err="1" smtClean="0"/>
              <a:t>Kerumi</a:t>
            </a:r>
            <a:r>
              <a:rPr lang="hr-HR" sz="1600" b="0" dirty="0" smtClean="0"/>
              <a:t>, </a:t>
            </a:r>
            <a:r>
              <a:rPr lang="hr-HR" sz="1600" b="0" dirty="0" err="1" smtClean="0"/>
              <a:t>Milešina</a:t>
            </a:r>
            <a:r>
              <a:rPr lang="hr-HR" sz="1600" b="0" dirty="0" smtClean="0"/>
              <a:t>, </a:t>
            </a:r>
            <a:r>
              <a:rPr lang="hr-HR" sz="1600" b="0" dirty="0" err="1" smtClean="0"/>
              <a:t>Bacelji</a:t>
            </a:r>
            <a:r>
              <a:rPr lang="hr-HR" sz="1600" b="0" dirty="0" smtClean="0"/>
              <a:t> i </a:t>
            </a:r>
            <a:r>
              <a:rPr lang="hr-HR" sz="1600" b="0" dirty="0" err="1" smtClean="0"/>
              <a:t>Pribude</a:t>
            </a:r>
            <a:r>
              <a:rPr lang="hr-HR" sz="1600" b="0" dirty="0" smtClean="0"/>
              <a:t>. Prije je bilo više škola, a sada je samo jedna za sve zaseoke. </a:t>
            </a:r>
            <a:endParaRPr lang="hr-HR" sz="1600" b="0" dirty="0"/>
          </a:p>
        </p:txBody>
      </p:sp>
      <p:pic>
        <p:nvPicPr>
          <p:cNvPr id="2050" name="Picture 2" descr="C:\Users\Marko\Pictures\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035578" cy="388843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69" y="2492896"/>
            <a:ext cx="4586716" cy="255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hr-HR" dirty="0" smtClean="0"/>
              <a:t>Domaće životinje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0" y="1052737"/>
            <a:ext cx="9144000" cy="720080"/>
          </a:xfrm>
        </p:spPr>
        <p:txBody>
          <a:bodyPr>
            <a:normAutofit/>
          </a:bodyPr>
          <a:lstStyle/>
          <a:p>
            <a:r>
              <a:rPr lang="hr-HR" sz="1600" b="0" dirty="0" smtClean="0"/>
              <a:t>U svim selima od životinja imamo: krave, svinje, pse, koze, ovce, kokoši i konje. U </a:t>
            </a:r>
            <a:r>
              <a:rPr lang="hr-HR" sz="1600" b="0" dirty="0" err="1" smtClean="0"/>
              <a:t>Ogorju</a:t>
            </a:r>
            <a:r>
              <a:rPr lang="hr-HR" sz="1600" b="0" dirty="0" smtClean="0"/>
              <a:t> se nalaze konjički klubovi: </a:t>
            </a:r>
            <a:r>
              <a:rPr lang="hr-HR" sz="1600" b="0" i="1" dirty="0" smtClean="0"/>
              <a:t>Javor</a:t>
            </a:r>
            <a:r>
              <a:rPr lang="hr-HR" sz="1600" b="0" dirty="0" smtClean="0"/>
              <a:t> i </a:t>
            </a:r>
            <a:r>
              <a:rPr lang="hr-HR" sz="1600" b="0" i="1" dirty="0" smtClean="0"/>
              <a:t>Split</a:t>
            </a:r>
            <a:r>
              <a:rPr lang="hr-HR" sz="1600" b="0" dirty="0" smtClean="0"/>
              <a:t>.</a:t>
            </a:r>
            <a:endParaRPr lang="hr-HR" sz="1600" b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 flipH="1" flipV="1">
            <a:off x="12636896" y="1124737"/>
            <a:ext cx="72008" cy="648071"/>
          </a:xfrm>
        </p:spPr>
        <p:txBody>
          <a:bodyPr>
            <a:normAutofit/>
          </a:bodyPr>
          <a:lstStyle/>
          <a:p>
            <a:endParaRPr lang="hr-HR" sz="800" b="0" dirty="0"/>
          </a:p>
        </p:txBody>
      </p:sp>
      <p:pic>
        <p:nvPicPr>
          <p:cNvPr id="3074" name="Picture 2" descr="C:\Users\Marko\Picture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024336" cy="2808312"/>
          </a:xfrm>
          <a:prstGeom prst="rect">
            <a:avLst/>
          </a:prstGeom>
          <a:noFill/>
        </p:spPr>
      </p:pic>
      <p:pic>
        <p:nvPicPr>
          <p:cNvPr id="3075" name="Picture 3" descr="C:\Users\Marko\Pictures\neimenovano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024336" cy="2348880"/>
          </a:xfrm>
          <a:prstGeom prst="rect">
            <a:avLst/>
          </a:prstGeom>
          <a:noFill/>
        </p:spPr>
      </p:pic>
      <p:pic>
        <p:nvPicPr>
          <p:cNvPr id="3076" name="Picture 4" descr="C:\Users\Marko\Pictures\imagesM8S41C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72816"/>
            <a:ext cx="3275856" cy="2448272"/>
          </a:xfrm>
          <a:prstGeom prst="rect">
            <a:avLst/>
          </a:prstGeom>
          <a:noFill/>
        </p:spPr>
      </p:pic>
      <p:pic>
        <p:nvPicPr>
          <p:cNvPr id="3077" name="Picture 5" descr="C:\Users\Marko\Pictures\imagesE5G2NGT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09120"/>
            <a:ext cx="2808312" cy="2348880"/>
          </a:xfrm>
          <a:prstGeom prst="rect">
            <a:avLst/>
          </a:prstGeom>
          <a:noFill/>
        </p:spPr>
      </p:pic>
      <p:pic>
        <p:nvPicPr>
          <p:cNvPr id="1026" name="Picture 2" descr="https://encrypted-tbn2.gstatic.com/images?q=tbn:ANd9GcTfEGz7khO9FbRy71Y3jyY8Qp7dH5WMlwDgO0d-8B2UOWyWlKP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772816"/>
            <a:ext cx="2808312" cy="2736304"/>
          </a:xfrm>
          <a:prstGeom prst="rect">
            <a:avLst/>
          </a:prstGeom>
          <a:noFill/>
        </p:spPr>
      </p:pic>
      <p:pic>
        <p:nvPicPr>
          <p:cNvPr id="1028" name="Picture 4" descr="https://encrypted-tbn2.gstatic.com/images?q=tbn:ANd9GcTFK_maRpxqu4QdBHOXWS03x-N5lvyi3UPAxoSdaaD3D6ksf2M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221088"/>
            <a:ext cx="3275856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756592" y="98072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hr-HR" sz="1600" b="0" dirty="0" smtClean="0"/>
              <a:t>Crkva svetog Jure</a:t>
            </a:r>
            <a:endParaRPr lang="hr-HR" sz="1600" b="0" dirty="0"/>
          </a:p>
        </p:txBody>
      </p:sp>
      <p:pic>
        <p:nvPicPr>
          <p:cNvPr id="7" name="Rezervirano mjesto slike 6" descr="neimenovano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3419872" y="0"/>
            <a:ext cx="5580112" cy="418508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0" y="4365104"/>
            <a:ext cx="9144000" cy="1484784"/>
          </a:xfrm>
        </p:spPr>
        <p:txBody>
          <a:bodyPr>
            <a:noAutofit/>
          </a:bodyPr>
          <a:lstStyle/>
          <a:p>
            <a:r>
              <a:rPr lang="vi-VN" sz="1200" b="1" i="1" dirty="0" smtClean="0"/>
              <a:t>Župna  crkva</a:t>
            </a:r>
            <a:r>
              <a:rPr lang="vi-VN" sz="1200" dirty="0" smtClean="0"/>
              <a:t> </a:t>
            </a:r>
            <a:r>
              <a:rPr lang="vi-VN" sz="1200" b="1" i="1" dirty="0" smtClean="0"/>
              <a:t>sv. Jurja mučenika</a:t>
            </a:r>
            <a:r>
              <a:rPr lang="vi-VN" sz="1200" dirty="0" smtClean="0"/>
              <a:t> </a:t>
            </a:r>
            <a:r>
              <a:rPr lang="vi-VN" sz="1200" dirty="0" smtClean="0"/>
              <a:t>izgrađena g. 1855., kako je uklesano na apsidi. </a:t>
            </a:r>
            <a:r>
              <a:rPr lang="vi-VN" sz="1200" dirty="0" smtClean="0"/>
              <a:t>Crkva je kamena i visoka građevina u neoromanici</a:t>
            </a:r>
            <a:r>
              <a:rPr lang="hr-HR" sz="1200" dirty="0" smtClean="0"/>
              <a:t>. </a:t>
            </a:r>
            <a:r>
              <a:rPr lang="vi-VN" sz="1200" dirty="0" smtClean="0"/>
              <a:t>U crkvi ima staro drveno </a:t>
            </a:r>
            <a:r>
              <a:rPr lang="vi-VN" sz="1200" i="1" dirty="0" smtClean="0"/>
              <a:t>raspelo</a:t>
            </a:r>
            <a:r>
              <a:rPr lang="vi-VN" sz="1200" dirty="0" smtClean="0"/>
              <a:t>, a izvezeni i teško oštećeni lik </a:t>
            </a:r>
            <a:r>
              <a:rPr lang="vi-VN" sz="1200" i="1" dirty="0" smtClean="0"/>
              <a:t>sv. Jurja </a:t>
            </a:r>
            <a:r>
              <a:rPr lang="vi-VN" sz="1200" dirty="0" smtClean="0"/>
              <a:t>iz te crkve čuva se u franjevačkom muzeju u Sinju.</a:t>
            </a:r>
            <a:endParaRPr lang="hr-HR" sz="1200" dirty="0" smtClean="0"/>
          </a:p>
          <a:p>
            <a:endParaRPr lang="vi-VN" sz="1200" dirty="0" smtClean="0"/>
          </a:p>
          <a:p>
            <a:r>
              <a:rPr lang="vi-VN" sz="1200" b="1" i="1" dirty="0" smtClean="0"/>
              <a:t>Stara crkva sv. Jurja mučenika</a:t>
            </a:r>
            <a:r>
              <a:rPr lang="vi-VN" sz="1200" dirty="0" smtClean="0"/>
              <a:t> u Ogorju izgrađena je odmah nakon oslobođenja od Turaka na mjestu stare ruševne crkvice</a:t>
            </a:r>
            <a:endParaRPr lang="hr-HR" sz="1200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Zabavljanje djece u </a:t>
            </a:r>
            <a:r>
              <a:rPr lang="hr-HR" dirty="0" err="1" smtClean="0"/>
              <a:t>Ogorju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r>
              <a:rPr lang="hr-HR" dirty="0" smtClean="0"/>
              <a:t>Mi se zabavljamo igrajući nogomet. Kada je lijep dan okupimo se i igramo nogomet. Ljeti se okupimo oko 19.00 sati i igramo  do 23.30 sati. Osim nogometom mi se zabavljamo i rukometom i košarkom. Dok traje škola okupljamo se samo nedjeljom u selu.</a:t>
            </a:r>
            <a:endParaRPr lang="hr-HR" dirty="0"/>
          </a:p>
        </p:txBody>
      </p:sp>
      <p:pic>
        <p:nvPicPr>
          <p:cNvPr id="19458" name="Picture 2" descr="http://www.os-brace-radica-bracevic.skole.hr/upload/os-brace-radica-bracevic/album/13/large_img_27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947" b="2194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815" cy="684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3933056"/>
            <a:ext cx="5486400" cy="56673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Planina Svilaja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7504" y="4763335"/>
            <a:ext cx="9144000" cy="1041929"/>
          </a:xfrm>
        </p:spPr>
        <p:txBody>
          <a:bodyPr>
            <a:normAutofit/>
          </a:bodyPr>
          <a:lstStyle/>
          <a:p>
            <a:endParaRPr lang="hr-HR" sz="1600" dirty="0" smtClean="0"/>
          </a:p>
          <a:p>
            <a:r>
              <a:rPr lang="hr-HR" sz="1800" dirty="0" smtClean="0">
                <a:solidFill>
                  <a:schemeClr val="bg1"/>
                </a:solidFill>
              </a:rPr>
              <a:t>Najviši </a:t>
            </a:r>
            <a:r>
              <a:rPr lang="hr-HR" sz="1800" dirty="0" smtClean="0">
                <a:solidFill>
                  <a:schemeClr val="bg1"/>
                </a:solidFill>
              </a:rPr>
              <a:t>je južni vrh Svilaje (Bat) </a:t>
            </a:r>
            <a:r>
              <a:rPr lang="hr-HR" sz="1800" b="1" dirty="0" smtClean="0">
                <a:solidFill>
                  <a:schemeClr val="bg1"/>
                </a:solidFill>
              </a:rPr>
              <a:t>1508 m</a:t>
            </a:r>
            <a:r>
              <a:rPr lang="hr-HR" sz="1800" dirty="0" smtClean="0">
                <a:solidFill>
                  <a:schemeClr val="bg1"/>
                </a:solidFill>
              </a:rPr>
              <a:t> iznad </a:t>
            </a:r>
            <a:r>
              <a:rPr lang="hr-HR" sz="1800" dirty="0" err="1" smtClean="0">
                <a:solidFill>
                  <a:schemeClr val="bg1"/>
                </a:solidFill>
              </a:rPr>
              <a:t>Ogorja</a:t>
            </a:r>
            <a:r>
              <a:rPr lang="hr-HR" sz="1800" dirty="0" smtClean="0">
                <a:solidFill>
                  <a:schemeClr val="bg1"/>
                </a:solidFill>
              </a:rPr>
              <a:t>.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-19185" y="580526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Po istraženosti Svilaja još spada među slabo poznate hrvatske planine i donekle je poznat samo njezin viši </a:t>
            </a:r>
            <a:r>
              <a:rPr lang="hr-HR" dirty="0" err="1" smtClean="0">
                <a:solidFill>
                  <a:schemeClr val="bg1"/>
                </a:solidFill>
              </a:rPr>
              <a:t>najjužniji</a:t>
            </a:r>
            <a:r>
              <a:rPr lang="hr-HR" dirty="0" smtClean="0">
                <a:solidFill>
                  <a:schemeClr val="bg1"/>
                </a:solidFill>
              </a:rPr>
              <a:t> dio do glavnog vrha. Ostali najveći dio srednje i sjeverne Svilaje ostao je skoro nepoznat planinarima i istraživačima, osim lokalnim pastirima iz okolnih naselja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515</Words>
  <Application>Microsoft Office PowerPoint</Application>
  <PresentationFormat>Prikaz na zaslonu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Ogorje</vt:lpstr>
      <vt:lpstr>o</vt:lpstr>
      <vt:lpstr>Poznati iz Ogorja</vt:lpstr>
      <vt:lpstr>Gornje Ogorje</vt:lpstr>
      <vt:lpstr>Naše škole</vt:lpstr>
      <vt:lpstr>Domaće životinje</vt:lpstr>
      <vt:lpstr>Crkva svetog Jure</vt:lpstr>
      <vt:lpstr>Zabavljanje djece u Ogorju</vt:lpstr>
      <vt:lpstr>Planina Svilaja</vt:lpstr>
      <vt:lpstr>PREDNOSTI I NEDOSTATCI ŽIVOTA U OGORJU</vt:lpstr>
      <vt:lpstr>                                         Izradio: Ante Kapitanović, 7. razred                      OŠ braće Radića, Bračević – PŠ  Donje Ogorje               Šk. god.  2014./2015.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Ogorje</dc:title>
  <dc:creator>Marko</dc:creator>
  <cp:lastModifiedBy>Pedagogica</cp:lastModifiedBy>
  <cp:revision>39</cp:revision>
  <dcterms:created xsi:type="dcterms:W3CDTF">2015-01-15T13:48:55Z</dcterms:created>
  <dcterms:modified xsi:type="dcterms:W3CDTF">2015-02-04T07:59:12Z</dcterms:modified>
</cp:coreProperties>
</file>