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6D43-E184-487A-BBFC-DC23EF467758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52AD-CC57-4517-A9FE-940847B708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34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F26F-B610-4BD2-AE62-88374DBF4B67}" type="datetimeFigureOut">
              <a:rPr lang="hr-HR" smtClean="0"/>
              <a:pPr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6EEE-2AA6-474C-8B93-3B374E6681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almatia.hr/media/k2/items/cache/e2514efc12d4fe082fdc20ab2f336dc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e2514efc12d4fe082fdc20ab2f336dc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4509120"/>
            <a:ext cx="74228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Sedam Kaštela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kaštela, kastela, kaštel pera, kaštel štafilić, kaštelanski zaljev, rotondo, štafi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0289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4" name="Picture 6" descr="kaštela, kastela, bijači, kaštel štafilić, kaštelanski zaljev, rotondo, štafi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373" y="2996952"/>
            <a:ext cx="4683013" cy="31024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51520" y="188640"/>
            <a:ext cx="386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Štafilić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470648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Utvrdu (kaštel) s dvorištem, danas poznatu kao kaštel Rotondo, dao je 1508.g. izgraditi trogirski vlastelin Stjepan </a:t>
            </a:r>
            <a:r>
              <a:rPr lang="hr-HR" sz="1800" dirty="0" err="1" smtClean="0">
                <a:effectLst/>
                <a:latin typeface="Arial" pitchFamily="34" charset="0"/>
                <a:cs typeface="Arial" pitchFamily="34" charset="0"/>
              </a:rPr>
              <a:t>Štafileo</a:t>
            </a: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, na morskoj hrid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i.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Izradila učiteljica Mira Jurić, PŠ Crivac, šk. god. 2014./2015.</a:t>
            </a:r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ick4you.com/split/prod/images/articles/news/1250490644613/K.Star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://www.click4you.com/split/prod/images/articles/news/1250490644613/K.Stari_0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K</a:t>
            </a:r>
            <a:r>
              <a:rPr lang="vi-VN" dirty="0" smtClean="0"/>
              <a:t>aštela </a:t>
            </a:r>
            <a:r>
              <a:rPr lang="vi-VN" dirty="0"/>
              <a:t>su udaljena desetak kilometara </a:t>
            </a:r>
            <a:r>
              <a:rPr lang="vi-VN" dirty="0" smtClean="0"/>
              <a:t>o</a:t>
            </a:r>
            <a:r>
              <a:rPr lang="hr-HR" dirty="0" smtClean="0"/>
              <a:t>d </a:t>
            </a:r>
            <a:r>
              <a:rPr lang="vi-VN" dirty="0" smtClean="0"/>
              <a:t>Trogira </a:t>
            </a:r>
            <a:r>
              <a:rPr lang="vi-VN" dirty="0"/>
              <a:t>na zapadu i Splita na </a:t>
            </a:r>
            <a:r>
              <a:rPr lang="vi-VN" dirty="0" smtClean="0"/>
              <a:t>istoku</a:t>
            </a:r>
            <a:r>
              <a:rPr lang="hr-HR" dirty="0" smtClean="0"/>
              <a:t>.</a:t>
            </a:r>
            <a:endParaRPr lang="vi-VN" dirty="0"/>
          </a:p>
          <a:p>
            <a:pPr>
              <a:buNone/>
            </a:pPr>
            <a:r>
              <a:rPr lang="vi-VN" dirty="0" smtClean="0"/>
              <a:t>Iznad </a:t>
            </a:r>
            <a:r>
              <a:rPr lang="vi-VN" dirty="0"/>
              <a:t>Kaštela se u smjeru zapad-istok proteže planina </a:t>
            </a:r>
            <a:r>
              <a:rPr lang="vi-VN" dirty="0" smtClean="0"/>
              <a:t>Kozjak, </a:t>
            </a:r>
            <a:r>
              <a:rPr lang="vi-VN" dirty="0"/>
              <a:t>a nešto dalje prema istoku i planina </a:t>
            </a:r>
            <a:r>
              <a:rPr lang="vi-VN" dirty="0" smtClean="0"/>
              <a:t>Mosor. </a:t>
            </a:r>
            <a:endParaRPr lang="vi-VN" dirty="0"/>
          </a:p>
          <a:p>
            <a:pPr>
              <a:buNone/>
            </a:pPr>
            <a:r>
              <a:rPr lang="vi-VN" dirty="0" smtClean="0"/>
              <a:t>Kaštelanski zaljev, južna granica</a:t>
            </a:r>
            <a:r>
              <a:rPr lang="hr-HR" dirty="0" smtClean="0"/>
              <a:t>    </a:t>
            </a:r>
            <a:r>
              <a:rPr lang="vi-VN" dirty="0" smtClean="0"/>
              <a:t>Kaštelanskoga polja, predstavlja potonulu depresiju između spomenutih planina na sjeveru i poluotoka Marjana i otoka Čiova na jugu. 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vi-VN" dirty="0"/>
              <a:t>Riječ </a:t>
            </a:r>
            <a:r>
              <a:rPr lang="vi-VN" dirty="0" smtClean="0"/>
              <a:t>kaštel</a:t>
            </a:r>
            <a:r>
              <a:rPr lang="hr-HR" dirty="0" smtClean="0"/>
              <a:t> odnosno</a:t>
            </a:r>
            <a:r>
              <a:rPr lang="vi-VN" dirty="0" smtClean="0"/>
              <a:t> kastel</a:t>
            </a:r>
            <a:r>
              <a:rPr lang="hr-HR" dirty="0" smtClean="0"/>
              <a:t>, po kojoj su Kaštela dobila ime,</a:t>
            </a:r>
            <a:r>
              <a:rPr lang="vi-VN" dirty="0" smtClean="0"/>
              <a:t> </a:t>
            </a:r>
            <a:r>
              <a:rPr lang="vi-VN" dirty="0"/>
              <a:t>potječe od latinske riječi </a:t>
            </a:r>
            <a:r>
              <a:rPr lang="vi-VN" i="1" dirty="0"/>
              <a:t>castellum</a:t>
            </a:r>
            <a:r>
              <a:rPr lang="vi-VN" dirty="0"/>
              <a:t>, a označava utvrđeni dvor, zamak, tvrđavu, kulu ili bedem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Sedam</a:t>
            </a:r>
            <a:r>
              <a:rPr lang="hr-HR" dirty="0" smtClean="0"/>
              <a:t> je Kaštela i svaki od njih ima svoj kastel, utvrdu.</a:t>
            </a:r>
          </a:p>
          <a:p>
            <a:r>
              <a:rPr lang="hr-HR" dirty="0" smtClean="0"/>
              <a:t>Kaštela se dijele na </a:t>
            </a:r>
            <a:r>
              <a:rPr lang="hr-HR" dirty="0" smtClean="0">
                <a:solidFill>
                  <a:srgbClr val="FF0000"/>
                </a:solidFill>
              </a:rPr>
              <a:t>GORNJA KAŠTELA</a:t>
            </a:r>
            <a:r>
              <a:rPr lang="hr-HR" dirty="0" smtClean="0"/>
              <a:t>: Kaštel Sućurac, Kaštel Gomilica, Kaštel Kambelovac i </a:t>
            </a:r>
            <a:r>
              <a:rPr lang="hr-HR" dirty="0" smtClean="0">
                <a:solidFill>
                  <a:srgbClr val="FF0000"/>
                </a:solidFill>
              </a:rPr>
              <a:t>DONJA KAŠTELA</a:t>
            </a:r>
            <a:r>
              <a:rPr lang="hr-HR" dirty="0" smtClean="0"/>
              <a:t>: Kaštel Lukšić, Kaštel Stari, Kaštel Novi i Kaštel Štafilić.</a:t>
            </a:r>
            <a:endParaRPr lang="vi-VN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aštela, kastela, kaštel sućurac, podvorje, trg, sedam kaštela, kaštelanski zalj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292" y="244751"/>
            <a:ext cx="413026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kaštela, kastela, kaštel sućurac, sedam kaštela, gospe na hladi, crkva kaštela, kaštelanski zalj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3378718" cy="2238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23528" y="332656"/>
            <a:ext cx="4204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Sućurac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02832" cy="253344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U Kaštel Sućurcu se nalazi najstarija obrambena kula koju je 1392.g. sagradio splitski nadbiskup </a:t>
            </a:r>
            <a:r>
              <a:rPr lang="hr-HR" sz="1900" dirty="0" smtClean="0">
                <a:effectLst/>
                <a:latin typeface="Arial" pitchFamily="34" charset="0"/>
                <a:cs typeface="Arial" pitchFamily="34" charset="0"/>
              </a:rPr>
              <a:t>Avraldo </a:t>
            </a: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kako bi zaštitio seljake naselja Putalj, smještenog na obroncima Kozjaka oko crkvice sv. Jurja. Nizom dodatnih zahvata, kula je postala naselje uz more</a:t>
            </a:r>
            <a:r>
              <a:rPr lang="hr-HR" sz="19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70" name="Picture 10" descr="sveti juraj, sv. juraj, putalj, crkva sv. jurja, kaštela, kastela, kaštel sućurac, kaštelanski zalj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37" y="3730193"/>
            <a:ext cx="423896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barbarinac, otočić, otok  barbarinac, kaštela, kastela, kaštel sućurac, kaštelanski zalj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090">
            <a:off x="4585981" y="3655109"/>
            <a:ext cx="4465631" cy="295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aštilac, kaštela, kastela, kaštel gomilica, gomilica, benediktinke, sv. kuzma i damj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2389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kaštilac, kaštela, kastela, kaštel gomilica, gomilica, benediktinke, sv. kuzma i dam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7018">
            <a:off x="3997064" y="2195168"/>
            <a:ext cx="5108491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51520" y="260648"/>
            <a:ext cx="446429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Gomilica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330824" cy="3474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Kralj Zvonimir je 1078. godine darovao samostanu benediktinki iz Splita posjed u Kaštelanskom polju, na kojem su </a:t>
            </a:r>
            <a:r>
              <a:rPr lang="hr-HR" sz="1900" dirty="0" smtClean="0">
                <a:effectLst/>
                <a:latin typeface="Arial" pitchFamily="34" charset="0"/>
                <a:cs typeface="Arial" pitchFamily="34" charset="0"/>
              </a:rPr>
              <a:t>one </a:t>
            </a: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u 12.st</a:t>
            </a:r>
            <a:r>
              <a:rPr lang="hr-HR" sz="1900" dirty="0" smtClean="0"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sagradile crkvu sv. Kuzme i Damjana. </a:t>
            </a:r>
            <a:endParaRPr lang="hr-HR" sz="1900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Benediktinke su 1545.g završile gradnju Kaštilica na morskom grebenu zvanom Gomilica. </a:t>
            </a:r>
            <a:endParaRPr lang="hr-HR" sz="1900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dirty="0" smtClean="0">
                <a:effectLst/>
                <a:latin typeface="Arial" pitchFamily="34" charset="0"/>
                <a:cs typeface="Arial" pitchFamily="34" charset="0"/>
              </a:rPr>
              <a:t>Ulaz </a:t>
            </a:r>
            <a:r>
              <a:rPr lang="hr-HR" sz="1900" dirty="0">
                <a:effectLst/>
                <a:latin typeface="Arial" pitchFamily="34" charset="0"/>
                <a:cs typeface="Arial" pitchFamily="34" charset="0"/>
              </a:rPr>
              <a:t>u kaštel i danas štiti visoka kula u koju se ulazilo preko drvenog pokretnog mosta. </a:t>
            </a:r>
            <a:endParaRPr lang="hr-HR" sz="1900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9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10" descr="http://www.sucurac.info/images/news/240312crk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5260">
            <a:off x="2325434" y="4356949"/>
            <a:ext cx="4492775" cy="2539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mbi, kaštela, kastela, kaštel kambelovac, kambi, baletna škola, kaštelanski zalj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97626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ambi, kaštela, kastela, kaštel kambelovac, kambi, mala punta, kaštelanski zalj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92" y="3861048"/>
            <a:ext cx="4367808" cy="2893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5536" y="188640"/>
            <a:ext cx="540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Kambelovac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618856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sz="1900" dirty="0" smtClean="0">
                <a:effectLst/>
              </a:rPr>
              <a:t>Braća Jerolim i Nikola Cambi, splitski plemići i zemljoposjednici, su 1517.g., u skladu sa odobrenjem iz 1478.g. na malom otočiću izgradili kaštel s namjerom da zaštite sebe i stanovnike sela Lažane i Kruševik. </a:t>
            </a:r>
          </a:p>
          <a:p>
            <a:pPr>
              <a:buNone/>
            </a:pPr>
            <a:r>
              <a:rPr lang="hr-HR" sz="1900" dirty="0" smtClean="0">
                <a:effectLst/>
              </a:rPr>
              <a:t>Kaštel ima cilindrični oblik (jedini takav u Kaštelima) koji je veoma pogodan za obranu od neprijatelja.</a:t>
            </a:r>
          </a:p>
          <a:p>
            <a:pPr>
              <a:buNone/>
            </a:pPr>
            <a:endParaRPr lang="hr-HR" sz="1900" dirty="0" smtClean="0">
              <a:effectLst/>
            </a:endParaRPr>
          </a:p>
          <a:p>
            <a:endParaRPr lang="hr-HR" sz="1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Picture 6" descr="cambi, kaštela, kastela, kaštel kambelovac, kambi, piškera, kula cam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652" y="2969568"/>
            <a:ext cx="4574322" cy="30304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60648"/>
            <a:ext cx="3699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Lukšić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072" y="1124745"/>
            <a:ext cx="3678560" cy="28803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hr-HR" sz="2700" dirty="0" smtClean="0">
                <a:effectLst/>
              </a:rPr>
              <a:t>Mihovil Rosani je 1482.g, na zapadnom dijelu današnjeg Kaštel Lukšića izgradio svoj kaštel koji je izvrstan primjer gradnje kaštela na morskim hridima.</a:t>
            </a:r>
            <a:endParaRPr lang="hr-H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60" name="Picture 4" descr="kaštel lukšić, botanički vrt, kaštela, kastela, vitturi, rušinac, miljenko i dobr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6" y="1183978"/>
            <a:ext cx="51084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4" name="Picture 8" descr="kaštel lukšić, botanički vrt, kaštela, kastela, vitturi, rušinac, miljenko i dobri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900396" cy="3246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kaštel stari, kaštela, kastela, brce, radun, cipiko, mala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565034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6" name="Picture 6" descr="kaštel stari, kaštela, kastela, brce, radun, cipiko, crkva sv. ivana krstitel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7838">
            <a:off x="319944" y="3301066"/>
            <a:ext cx="4689647" cy="31215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1520" y="260648"/>
            <a:ext cx="328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Stari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52737"/>
            <a:ext cx="403860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vi-VN" sz="1800" dirty="0" smtClean="0">
                <a:effectLst/>
              </a:rPr>
              <a:t>Koriolan Cipico, trogirski vlastelin</a:t>
            </a:r>
            <a:r>
              <a:rPr lang="hr-HR" sz="1800" dirty="0" smtClean="0">
                <a:effectLst/>
              </a:rPr>
              <a:t>,</a:t>
            </a:r>
            <a:r>
              <a:rPr lang="vi-VN" sz="1800" dirty="0" smtClean="0">
                <a:effectLst/>
              </a:rPr>
              <a:t> pisac, humanist i vojskovođa u ratu na Lepantu je 1476.g. u Kaštel Starom, na morskoj hridi dao izgraditi svoj kaštel. </a:t>
            </a:r>
            <a:endParaRPr lang="hr-HR" sz="1800" dirty="0">
              <a:effectLst/>
            </a:endParaRPr>
          </a:p>
        </p:txBody>
      </p:sp>
      <p:pic>
        <p:nvPicPr>
          <p:cNvPr id="20488" name="Picture 8" descr="kaštel stari, kaštela, kastela, brce, radun, cipiko, plaž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5526">
            <a:off x="4848803" y="2962909"/>
            <a:ext cx="4295800" cy="2845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620688"/>
            <a:ext cx="4932040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vi-VN" sz="1700" dirty="0" smtClean="0">
                <a:effectLst/>
              </a:rPr>
              <a:t>Trogirski vlastelin Pavao Antun Ćipiko dao je 1512. g. sagraditi svoj kaštel u obliku četverokutne kule oko kojeg se kasnije razvilo naselje, obrambenim zidom okruženo sa istočne, sjeverne i zapadne strane, a s južne strane morem. </a:t>
            </a:r>
            <a:endParaRPr lang="hr-HR" sz="1700" dirty="0" smtClean="0">
              <a:effectLst/>
            </a:endParaRPr>
          </a:p>
          <a:p>
            <a:pPr>
              <a:buNone/>
            </a:pPr>
            <a:r>
              <a:rPr lang="vi-VN" sz="1700" dirty="0" smtClean="0">
                <a:effectLst/>
              </a:rPr>
              <a:t>Sa sjeverne strane, na ulazu u selo, na mjestu gdje se nalazio pokretni most, nastalo je Brce na kojem je 1775.g. sagrađena bratska kuća sa satom. </a:t>
            </a:r>
            <a:endParaRPr lang="hr-HR" sz="1700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88640"/>
            <a:ext cx="329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Kaštel Novi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8" name="Picture 4" descr="kaštel novi, kaštela, kastela, cipico, studin, kaštelanski crljenak, stomor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0192">
            <a:off x="108540" y="3521573"/>
            <a:ext cx="5117778" cy="3178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10" name="Picture 6" descr="kaštel novi, kaštela, kastela, cipico, studin, brce, stomo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558" y="3614420"/>
            <a:ext cx="4176464" cy="2766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12" name="Picture 8" descr="kaštel novi, kaštela, kastela, cipico, studin, bijaći, stomor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4658">
            <a:off x="-151369" y="927195"/>
            <a:ext cx="4583832" cy="3036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417</Words>
  <Application>Microsoft Office PowerPoint</Application>
  <PresentationFormat>Prikaz na zaslonu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Pedagogica</cp:lastModifiedBy>
  <cp:revision>25</cp:revision>
  <dcterms:created xsi:type="dcterms:W3CDTF">2015-02-28T16:23:26Z</dcterms:created>
  <dcterms:modified xsi:type="dcterms:W3CDTF">2015-03-17T16:59:21Z</dcterms:modified>
</cp:coreProperties>
</file>